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Lato" panose="020F0502020204030203" pitchFamily="34"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9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20ab145fc8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20ab145fc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20ab145fc8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20ab145fc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20ab145fc8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20ab145fc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20ab145fc8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20ab145fc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0ab145fc8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20ab145fc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20ab145fc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20ab145fc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20ab145fc8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20ab145fc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212664b185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212664b18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20ab145fc8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20ab145fc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20ab145fc8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20ab145fc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212664b18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212664b1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212664b18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212664b18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212664b185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212664b18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212664b185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212664b18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mars.nasa.gov/MPF/roverpwr/power.html"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mars.nasa.gov/MPF/roverctrlnav/sensor.html"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mars.nasa.gov/resources/25042/mars-perseverance-rover-3d-model/"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Hardware_abstraction" TargetMode="External"/><Relationship Id="rId3" Type="http://schemas.openxmlformats.org/officeDocument/2006/relationships/hyperlink" Target="https://en.wikipedia.org/wiki/Robotics_middleware" TargetMode="External"/><Relationship Id="rId7" Type="http://schemas.openxmlformats.org/officeDocument/2006/relationships/hyperlink" Target="https://en.wikipedia.org/wiki/Computer_cluster"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en.wikipedia.org/wiki/Robot" TargetMode="External"/><Relationship Id="rId11" Type="http://schemas.openxmlformats.org/officeDocument/2006/relationships/image" Target="../media/image6.png"/><Relationship Id="rId5" Type="http://schemas.openxmlformats.org/officeDocument/2006/relationships/hyperlink" Target="https://en.wikipedia.org/wiki/Software_framework" TargetMode="External"/><Relationship Id="rId10" Type="http://schemas.openxmlformats.org/officeDocument/2006/relationships/hyperlink" Target="https://en.wikipedia.org/wiki/Inter-process_communication" TargetMode="External"/><Relationship Id="rId4" Type="http://schemas.openxmlformats.org/officeDocument/2006/relationships/hyperlink" Target="https://en.wikipedia.org/wiki/Operating_system" TargetMode="External"/><Relationship Id="rId9" Type="http://schemas.openxmlformats.org/officeDocument/2006/relationships/hyperlink" Target="https://en.wikipedia.org/wiki/Device_driv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149350" y="1996800"/>
            <a:ext cx="60762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IE Sight Mars Rover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Components we used for IE Rover,</a:t>
            </a:r>
            <a:endParaRPr/>
          </a:p>
        </p:txBody>
      </p:sp>
      <p:sp>
        <p:nvSpPr>
          <p:cNvPr id="285" name="Google Shape;285;p26"/>
          <p:cNvSpPr txBox="1">
            <a:spLocks noGrp="1"/>
          </p:cNvSpPr>
          <p:nvPr>
            <p:ph type="body" idx="1"/>
          </p:nvPr>
        </p:nvSpPr>
        <p:spPr>
          <a:xfrm>
            <a:off x="1297500" y="1567550"/>
            <a:ext cx="7038900" cy="35046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Times New Roman"/>
              <a:buAutoNum type="arabicPeriod"/>
            </a:pPr>
            <a:r>
              <a:rPr lang="en-GB" sz="1500" b="1">
                <a:latin typeface="Times New Roman"/>
                <a:ea typeface="Times New Roman"/>
                <a:cs typeface="Times New Roman"/>
                <a:sym typeface="Times New Roman"/>
              </a:rPr>
              <a:t>Lander.</a:t>
            </a:r>
            <a:endParaRPr sz="1500" b="1">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AutoNum type="arabicPeriod"/>
            </a:pPr>
            <a:r>
              <a:rPr lang="en-GB" sz="1500" b="1">
                <a:latin typeface="Times New Roman"/>
                <a:ea typeface="Times New Roman"/>
                <a:cs typeface="Times New Roman"/>
                <a:sym typeface="Times New Roman"/>
              </a:rPr>
              <a:t>Power system.</a:t>
            </a:r>
            <a:endParaRPr sz="1500" b="1">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AutoNum type="arabicPeriod"/>
            </a:pPr>
            <a:r>
              <a:rPr lang="en-GB" sz="1500" b="1">
                <a:latin typeface="Times New Roman"/>
                <a:ea typeface="Times New Roman"/>
                <a:cs typeface="Times New Roman"/>
                <a:sym typeface="Times New Roman"/>
              </a:rPr>
              <a:t>Locomotion system.</a:t>
            </a:r>
            <a:endParaRPr sz="1500" b="1">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AutoNum type="arabicPeriod"/>
            </a:pPr>
            <a:r>
              <a:rPr lang="en-GB" sz="1500" b="1">
                <a:latin typeface="Times New Roman"/>
                <a:ea typeface="Times New Roman"/>
                <a:cs typeface="Times New Roman"/>
                <a:sym typeface="Times New Roman"/>
              </a:rPr>
              <a:t>Hardware and software.</a:t>
            </a:r>
            <a:endParaRPr sz="1500" b="1">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AutoNum type="arabicPeriod"/>
            </a:pPr>
            <a:r>
              <a:rPr lang="en-GB" sz="1500" b="1">
                <a:latin typeface="Times New Roman"/>
                <a:ea typeface="Times New Roman"/>
                <a:cs typeface="Times New Roman"/>
                <a:sym typeface="Times New Roman"/>
              </a:rPr>
              <a:t>Communication and cameras.</a:t>
            </a:r>
            <a:endParaRPr sz="1500" b="1">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AutoNum type="arabicPeriod"/>
            </a:pPr>
            <a:r>
              <a:rPr lang="en-GB" sz="1500" b="1">
                <a:latin typeface="Times New Roman"/>
                <a:ea typeface="Times New Roman"/>
                <a:cs typeface="Times New Roman"/>
                <a:sym typeface="Times New Roman"/>
              </a:rPr>
              <a:t>Rover Control Software.</a:t>
            </a:r>
            <a:endParaRPr sz="1500" b="1">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AutoNum type="arabicPeriod"/>
            </a:pPr>
            <a:r>
              <a:rPr lang="en-GB" sz="1500" b="1">
                <a:latin typeface="Times New Roman"/>
                <a:ea typeface="Times New Roman"/>
                <a:cs typeface="Times New Roman"/>
                <a:sym typeface="Times New Roman"/>
              </a:rPr>
              <a:t>Alpha Proton X-Ray Spectrometer.</a:t>
            </a:r>
            <a:endParaRPr sz="1500" b="1">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AutoNum type="arabicPeriod"/>
            </a:pPr>
            <a:r>
              <a:rPr lang="en-GB" sz="1500" b="1">
                <a:latin typeface="Times New Roman"/>
                <a:ea typeface="Times New Roman"/>
                <a:cs typeface="Times New Roman"/>
                <a:sym typeface="Times New Roman"/>
              </a:rPr>
              <a:t>Wheel Abrasion Experiment.</a:t>
            </a:r>
            <a:endParaRPr sz="1500" b="1">
              <a:latin typeface="Times New Roman"/>
              <a:ea typeface="Times New Roman"/>
              <a:cs typeface="Times New Roman"/>
              <a:sym typeface="Times New Roman"/>
            </a:endParaRPr>
          </a:p>
          <a:p>
            <a:pPr marL="457200" lvl="0" indent="0" algn="l" rtl="0">
              <a:spcBef>
                <a:spcPts val="300"/>
              </a:spcBef>
              <a:spcAft>
                <a:spcPts val="0"/>
              </a:spcAft>
              <a:buNone/>
            </a:pPr>
            <a:endParaRPr sz="1550">
              <a:highlight>
                <a:srgbClr val="FFFFFF"/>
              </a:highlight>
              <a:latin typeface="Montserrat"/>
              <a:ea typeface="Montserrat"/>
              <a:cs typeface="Montserrat"/>
              <a:sym typeface="Montserrat"/>
            </a:endParaRPr>
          </a:p>
          <a:p>
            <a:pPr marL="0" lvl="0" indent="0" algn="l" rtl="0">
              <a:spcBef>
                <a:spcPts val="1600"/>
              </a:spcBef>
              <a:spcAft>
                <a:spcPts val="0"/>
              </a:spcAft>
              <a:buNone/>
            </a:pPr>
            <a:r>
              <a:rPr lang="en-GB" sz="1550">
                <a:latin typeface="Montserrat"/>
                <a:ea typeface="Montserrat"/>
                <a:cs typeface="Montserrat"/>
                <a:sym typeface="Montserrat"/>
              </a:rPr>
              <a:t>Note: The above mentioned components are not complete electrical there are specific electrical components in each part of the rover.</a:t>
            </a:r>
            <a:endParaRPr sz="1550">
              <a:latin typeface="Montserrat"/>
              <a:ea typeface="Montserrat"/>
              <a:cs typeface="Montserrat"/>
              <a:sym typeface="Montserrat"/>
            </a:endParaRPr>
          </a:p>
          <a:p>
            <a:pPr marL="0" lvl="0" indent="0" algn="l" rtl="0">
              <a:spcBef>
                <a:spcPts val="1600"/>
              </a:spcBef>
              <a:spcAft>
                <a:spcPts val="1600"/>
              </a:spcAft>
              <a:buNone/>
            </a:pPr>
            <a:endParaRPr sz="1550">
              <a:solidFill>
                <a:srgbClr val="222222"/>
              </a:solidFill>
              <a:latin typeface="Montserrat"/>
              <a:ea typeface="Montserrat"/>
              <a:cs typeface="Montserrat"/>
              <a:sym typeface="Montserrat"/>
            </a:endParaRPr>
          </a:p>
        </p:txBody>
      </p:sp>
      <p:pic>
        <p:nvPicPr>
          <p:cNvPr id="286" name="Google Shape;286;p26"/>
          <p:cNvPicPr preferRelativeResize="0"/>
          <p:nvPr/>
        </p:nvPicPr>
        <p:blipFill>
          <a:blip r:embed="rId3">
            <a:alphaModFix/>
          </a:blip>
          <a:stretch>
            <a:fillRect/>
          </a:stretch>
        </p:blipFill>
        <p:spPr>
          <a:xfrm>
            <a:off x="4946375" y="1550534"/>
            <a:ext cx="3706400" cy="2042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Power supply of our Rover,</a:t>
            </a:r>
            <a:endParaRPr/>
          </a:p>
        </p:txBody>
      </p:sp>
      <p:sp>
        <p:nvSpPr>
          <p:cNvPr id="292" name="Google Shape;292;p27"/>
          <p:cNvSpPr txBox="1">
            <a:spLocks noGrp="1"/>
          </p:cNvSpPr>
          <p:nvPr>
            <p:ph type="body" idx="1"/>
          </p:nvPr>
        </p:nvSpPr>
        <p:spPr>
          <a:xfrm>
            <a:off x="1297500" y="1154775"/>
            <a:ext cx="4050000" cy="34740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Font typeface="Times New Roman"/>
              <a:buChar char="●"/>
            </a:pPr>
            <a:r>
              <a:rPr lang="en-GB" sz="1500">
                <a:latin typeface="Times New Roman"/>
                <a:ea typeface="Times New Roman"/>
                <a:cs typeface="Times New Roman"/>
                <a:sym typeface="Times New Roman"/>
              </a:rPr>
              <a:t>Our rover is </a:t>
            </a:r>
            <a:r>
              <a:rPr lang="en-GB" sz="1500" u="sng">
                <a:latin typeface="Times New Roman"/>
                <a:ea typeface="Times New Roman"/>
                <a:cs typeface="Times New Roman"/>
                <a:sym typeface="Times New Roman"/>
                <a:hlinkClick r:id="rId3"/>
              </a:rPr>
              <a:t>powered</a:t>
            </a:r>
            <a:r>
              <a:rPr lang="en-GB" sz="1500">
                <a:latin typeface="Times New Roman"/>
                <a:ea typeface="Times New Roman"/>
                <a:cs typeface="Times New Roman"/>
                <a:sym typeface="Times New Roman"/>
              </a:rPr>
              <a:t> by a 0.22sqm solar panel comprised of 13 strings of 18, 5.5mil GaAs cells each. </a:t>
            </a:r>
            <a:endParaRPr sz="1500">
              <a:latin typeface="Times New Roman"/>
              <a:ea typeface="Times New Roman"/>
              <a:cs typeface="Times New Roman"/>
              <a:sym typeface="Times New Roman"/>
            </a:endParaRPr>
          </a:p>
          <a:p>
            <a:pPr marL="457200" lvl="0" indent="0" algn="l" rtl="0">
              <a:spcBef>
                <a:spcPts val="1600"/>
              </a:spcBef>
              <a:spcAft>
                <a:spcPts val="0"/>
              </a:spcAft>
              <a:buNone/>
            </a:pPr>
            <a:r>
              <a:rPr lang="en-GB" sz="1500">
                <a:latin typeface="Times New Roman"/>
                <a:ea typeface="Times New Roman"/>
                <a:cs typeface="Times New Roman"/>
                <a:sym typeface="Times New Roman"/>
              </a:rPr>
              <a:t>The solar panel is backed up by 9 LiSOCL2 D-cell sized primary batteries, providing up to 150W-hr. </a:t>
            </a:r>
            <a:endParaRPr sz="1500">
              <a:latin typeface="Times New Roman"/>
              <a:ea typeface="Times New Roman"/>
              <a:cs typeface="Times New Roman"/>
              <a:sym typeface="Times New Roman"/>
            </a:endParaRPr>
          </a:p>
          <a:p>
            <a:pPr marL="457200" lvl="0" indent="0" algn="l" rtl="0">
              <a:spcBef>
                <a:spcPts val="1600"/>
              </a:spcBef>
              <a:spcAft>
                <a:spcPts val="1600"/>
              </a:spcAft>
              <a:buNone/>
            </a:pPr>
            <a:r>
              <a:rPr lang="en-GB" sz="1500">
                <a:latin typeface="Times New Roman"/>
                <a:ea typeface="Times New Roman"/>
                <a:cs typeface="Times New Roman"/>
                <a:sym typeface="Times New Roman"/>
              </a:rPr>
              <a:t>This combined panel/batteries system allows rover power users to draw up to 30W of peak power (mid-sol) while the peak panel production is 16W. The normal driving power requirement for the rover is 10W.</a:t>
            </a:r>
            <a:endParaRPr sz="1700">
              <a:latin typeface="Times New Roman"/>
              <a:ea typeface="Times New Roman"/>
              <a:cs typeface="Times New Roman"/>
              <a:sym typeface="Times New Roman"/>
            </a:endParaRPr>
          </a:p>
        </p:txBody>
      </p:sp>
      <p:pic>
        <p:nvPicPr>
          <p:cNvPr id="293" name="Google Shape;293;p27"/>
          <p:cNvPicPr preferRelativeResize="0"/>
          <p:nvPr/>
        </p:nvPicPr>
        <p:blipFill>
          <a:blip r:embed="rId4">
            <a:alphaModFix/>
          </a:blip>
          <a:stretch>
            <a:fillRect/>
          </a:stretch>
        </p:blipFill>
        <p:spPr>
          <a:xfrm>
            <a:off x="5593200" y="1946050"/>
            <a:ext cx="3231025" cy="2197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Vehicle motion control</a:t>
            </a:r>
            <a:endParaRPr/>
          </a:p>
        </p:txBody>
      </p:sp>
      <p:sp>
        <p:nvSpPr>
          <p:cNvPr id="299" name="Google Shape;299;p2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Times New Roman"/>
              <a:buChar char="●"/>
            </a:pPr>
            <a:r>
              <a:rPr lang="en-GB" sz="1500">
                <a:latin typeface="Times New Roman"/>
                <a:ea typeface="Times New Roman"/>
                <a:cs typeface="Times New Roman"/>
                <a:sym typeface="Times New Roman"/>
              </a:rPr>
              <a:t>The computer is an 80C85 rated at 100Kips which uses, in a 16Kbyte page swapping fashion, 176Kbytes of PROM and 576Kbytes of RAM. The computer performs I/O to some 70 sensor channels and services such devices as the cameras, modem, motors and experiment electronics</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GB" sz="1500">
                <a:latin typeface="Times New Roman"/>
                <a:ea typeface="Times New Roman"/>
                <a:cs typeface="Times New Roman"/>
                <a:sym typeface="Times New Roman"/>
              </a:rPr>
              <a:t>Vehicle motion control is accomplished through the on/off switching of the drive or steering motors. An average of motor encoder (drive) or potentiometer (steering) readings determines when to switch off the motors. When motors are off, the computer conducts a proximity and hazard detection function, using its </a:t>
            </a:r>
            <a:r>
              <a:rPr lang="en-GB" sz="1500" u="sng">
                <a:latin typeface="Times New Roman"/>
                <a:ea typeface="Times New Roman"/>
                <a:cs typeface="Times New Roman"/>
                <a:sym typeface="Times New Roman"/>
                <a:hlinkClick r:id="rId3"/>
              </a:rPr>
              <a:t>laser striping and camera system</a:t>
            </a:r>
            <a:r>
              <a:rPr lang="en-GB" sz="1500">
                <a:latin typeface="Times New Roman"/>
                <a:ea typeface="Times New Roman"/>
                <a:cs typeface="Times New Roman"/>
                <a:sym typeface="Times New Roman"/>
              </a:rPr>
              <a:t> to determine the presence of obstacles in its path.</a:t>
            </a:r>
            <a:endParaRPr sz="15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Sensors:</a:t>
            </a:r>
            <a:endParaRPr/>
          </a:p>
        </p:txBody>
      </p:sp>
      <p:sp>
        <p:nvSpPr>
          <p:cNvPr id="305" name="Google Shape;305;p29"/>
          <p:cNvSpPr txBox="1">
            <a:spLocks noGrp="1"/>
          </p:cNvSpPr>
          <p:nvPr>
            <p:ph type="body" idx="1"/>
          </p:nvPr>
        </p:nvSpPr>
        <p:spPr>
          <a:xfrm>
            <a:off x="1297500" y="959300"/>
            <a:ext cx="4050000" cy="3786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Times New Roman"/>
              <a:buChar char="●"/>
            </a:pPr>
            <a:r>
              <a:rPr lang="en-GB" sz="1500">
                <a:latin typeface="Times New Roman"/>
                <a:ea typeface="Times New Roman"/>
                <a:cs typeface="Times New Roman"/>
                <a:sym typeface="Times New Roman"/>
              </a:rPr>
              <a:t>Three motion sensors along Sojourner’s frame can detect excessive tilt and stop the rover before it gets dangerously close to tipping over. IE Sight is capable of scaling a boulder on Mars that is more than 20 centimeters (8 inches) high and keep on going.</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GB" sz="1500">
                <a:latin typeface="Times New Roman"/>
                <a:ea typeface="Times New Roman"/>
                <a:cs typeface="Times New Roman"/>
                <a:sym typeface="Times New Roman"/>
              </a:rPr>
              <a:t>Provided images of the surrounding terrain for geological studies, and documented the performance and operating environment for Pathfinder mission technologies.</a:t>
            </a:r>
            <a:endParaRPr sz="1500">
              <a:latin typeface="Times New Roman"/>
              <a:ea typeface="Times New Roman"/>
              <a:cs typeface="Times New Roman"/>
              <a:sym typeface="Times New Roman"/>
            </a:endParaRPr>
          </a:p>
        </p:txBody>
      </p:sp>
      <p:pic>
        <p:nvPicPr>
          <p:cNvPr id="306" name="Google Shape;306;p29"/>
          <p:cNvPicPr preferRelativeResize="0"/>
          <p:nvPr/>
        </p:nvPicPr>
        <p:blipFill>
          <a:blip r:embed="rId3">
            <a:alphaModFix/>
          </a:blip>
          <a:stretch>
            <a:fillRect/>
          </a:stretch>
        </p:blipFill>
        <p:spPr>
          <a:xfrm>
            <a:off x="6094621" y="1112375"/>
            <a:ext cx="2773851" cy="257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Science Instruments:-</a:t>
            </a:r>
            <a:endParaRPr/>
          </a:p>
        </p:txBody>
      </p:sp>
      <p:sp>
        <p:nvSpPr>
          <p:cNvPr id="312" name="Google Shape;312;p30"/>
          <p:cNvSpPr txBox="1">
            <a:spLocks noGrp="1"/>
          </p:cNvSpPr>
          <p:nvPr>
            <p:ph type="body" idx="1"/>
          </p:nvPr>
        </p:nvSpPr>
        <p:spPr>
          <a:xfrm>
            <a:off x="1010325" y="1387950"/>
            <a:ext cx="3214500" cy="3540000"/>
          </a:xfrm>
          <a:prstGeom prst="rect">
            <a:avLst/>
          </a:prstGeom>
        </p:spPr>
        <p:txBody>
          <a:bodyPr spcFirstLastPara="1" wrap="square" lIns="91425" tIns="91425" rIns="91425" bIns="91425" anchor="t" anchorCtr="0">
            <a:noAutofit/>
          </a:bodyPr>
          <a:lstStyle/>
          <a:p>
            <a:pPr marL="685800" lvl="0" indent="-323850" algn="l" rtl="0">
              <a:spcBef>
                <a:spcPts val="0"/>
              </a:spcBef>
              <a:spcAft>
                <a:spcPts val="0"/>
              </a:spcAft>
              <a:buClr>
                <a:schemeClr val="lt1"/>
              </a:buClr>
              <a:buSzPts val="1500"/>
              <a:buFont typeface="Montserrat"/>
              <a:buChar char="●"/>
            </a:pPr>
            <a:r>
              <a:rPr lang="en-GB" sz="1500" b="1">
                <a:latin typeface="Times New Roman"/>
                <a:ea typeface="Times New Roman"/>
                <a:cs typeface="Times New Roman"/>
                <a:sym typeface="Times New Roman"/>
              </a:rPr>
              <a:t>Alpha Proton X-ray Spectrometer</a:t>
            </a:r>
            <a:r>
              <a:rPr lang="en-GB" sz="1500">
                <a:latin typeface="Times New Roman"/>
                <a:ea typeface="Times New Roman"/>
                <a:cs typeface="Times New Roman"/>
                <a:sym typeface="Times New Roman"/>
              </a:rPr>
              <a:t>: Determined the elemental composition of rocks and soils.</a:t>
            </a:r>
            <a:endParaRPr sz="1500">
              <a:latin typeface="Times New Roman"/>
              <a:ea typeface="Times New Roman"/>
              <a:cs typeface="Times New Roman"/>
              <a:sym typeface="Times New Roman"/>
            </a:endParaRPr>
          </a:p>
          <a:p>
            <a:pPr marL="685800" lvl="0" indent="-323850" algn="l" rtl="0">
              <a:spcBef>
                <a:spcPts val="0"/>
              </a:spcBef>
              <a:spcAft>
                <a:spcPts val="0"/>
              </a:spcAft>
              <a:buClr>
                <a:schemeClr val="lt1"/>
              </a:buClr>
              <a:buSzPts val="1500"/>
              <a:buFont typeface="Montserrat"/>
              <a:buChar char="●"/>
            </a:pPr>
            <a:r>
              <a:rPr lang="en-GB" sz="1500" b="1">
                <a:latin typeface="Times New Roman"/>
                <a:ea typeface="Times New Roman"/>
                <a:cs typeface="Times New Roman"/>
                <a:sym typeface="Times New Roman"/>
              </a:rPr>
              <a:t>Atmospheric Structure Instrument/Meteorology Package</a:t>
            </a:r>
            <a:r>
              <a:rPr lang="en-GB" sz="1500">
                <a:latin typeface="Times New Roman"/>
                <a:ea typeface="Times New Roman"/>
                <a:cs typeface="Times New Roman"/>
                <a:sym typeface="Times New Roman"/>
              </a:rPr>
              <a:t>: Measured the Martian atmosphere during Pathfinder's descent to the surface, and provided meteorological measurements at the lander.</a:t>
            </a:r>
            <a:endParaRPr sz="1500">
              <a:latin typeface="Times New Roman"/>
              <a:ea typeface="Times New Roman"/>
              <a:cs typeface="Times New Roman"/>
              <a:sym typeface="Times New Roman"/>
            </a:endParaRPr>
          </a:p>
          <a:p>
            <a:pPr marL="0" lvl="0" indent="0" algn="l" rtl="0">
              <a:spcBef>
                <a:spcPts val="5300"/>
              </a:spcBef>
              <a:spcAft>
                <a:spcPts val="1600"/>
              </a:spcAft>
              <a:buNone/>
            </a:pPr>
            <a:endParaRPr/>
          </a:p>
        </p:txBody>
      </p:sp>
      <p:pic>
        <p:nvPicPr>
          <p:cNvPr id="313" name="Google Shape;313;p30"/>
          <p:cNvPicPr preferRelativeResize="0"/>
          <p:nvPr/>
        </p:nvPicPr>
        <p:blipFill>
          <a:blip r:embed="rId3">
            <a:alphaModFix/>
          </a:blip>
          <a:stretch>
            <a:fillRect/>
          </a:stretch>
        </p:blipFill>
        <p:spPr>
          <a:xfrm>
            <a:off x="5094000" y="0"/>
            <a:ext cx="4050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1"/>
          <p:cNvSpPr txBox="1">
            <a:spLocks noGrp="1"/>
          </p:cNvSpPr>
          <p:nvPr>
            <p:ph type="title"/>
          </p:nvPr>
        </p:nvSpPr>
        <p:spPr>
          <a:xfrm>
            <a:off x="1052550" y="3325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3D model of the perseverance made by NASA</a:t>
            </a:r>
            <a:endParaRPr/>
          </a:p>
        </p:txBody>
      </p:sp>
      <p:sp>
        <p:nvSpPr>
          <p:cNvPr id="319" name="Google Shape;319;p3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p>
        </p:txBody>
      </p:sp>
      <p:sp>
        <p:nvSpPr>
          <p:cNvPr id="320" name="Google Shape;320;p31"/>
          <p:cNvSpPr txBox="1"/>
          <p:nvPr/>
        </p:nvSpPr>
        <p:spPr>
          <a:xfrm>
            <a:off x="5410875" y="2048400"/>
            <a:ext cx="37332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u="sng">
                <a:solidFill>
                  <a:schemeClr val="hlink"/>
                </a:solidFill>
                <a:latin typeface="Lato"/>
                <a:ea typeface="Lato"/>
                <a:cs typeface="Lato"/>
                <a:sym typeface="Lato"/>
                <a:hlinkClick r:id="rId3"/>
              </a:rPr>
              <a:t>https://mars.nasa.gov/resources/25042/mars-perseverance-rover-3d-model/</a:t>
            </a:r>
            <a:r>
              <a:rPr lang="en-GB">
                <a:solidFill>
                  <a:schemeClr val="lt1"/>
                </a:solidFill>
                <a:latin typeface="Lato"/>
                <a:ea typeface="Lato"/>
                <a:cs typeface="Lato"/>
                <a:sym typeface="Lato"/>
              </a:rPr>
              <a:t> </a:t>
            </a: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In this link you can find the 3D simulation of mars rover created by NASA.</a:t>
            </a: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p:txBody>
      </p:sp>
      <p:pic>
        <p:nvPicPr>
          <p:cNvPr id="321" name="Google Shape;321;p31"/>
          <p:cNvPicPr preferRelativeResize="0"/>
          <p:nvPr/>
        </p:nvPicPr>
        <p:blipFill>
          <a:blip r:embed="rId4">
            <a:alphaModFix/>
          </a:blip>
          <a:stretch>
            <a:fillRect/>
          </a:stretch>
        </p:blipFill>
        <p:spPr>
          <a:xfrm>
            <a:off x="1025850" y="1315062"/>
            <a:ext cx="4334025" cy="3375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48B8-14A2-43D6-8D72-DA57EE12DD77}"/>
              </a:ext>
            </a:extLst>
          </p:cNvPr>
          <p:cNvSpPr>
            <a:spLocks noGrp="1"/>
          </p:cNvSpPr>
          <p:nvPr>
            <p:ph type="title"/>
          </p:nvPr>
        </p:nvSpPr>
        <p:spPr/>
        <p:txBody>
          <a:bodyPr/>
          <a:lstStyle/>
          <a:p>
            <a:r>
              <a:rPr lang="en-US" dirty="0"/>
              <a:t>Our core team:</a:t>
            </a:r>
            <a:br>
              <a:rPr lang="en-US" dirty="0"/>
            </a:br>
            <a:endParaRPr lang="en-IN" dirty="0"/>
          </a:p>
        </p:txBody>
      </p:sp>
      <p:sp>
        <p:nvSpPr>
          <p:cNvPr id="3" name="Text Placeholder 2">
            <a:extLst>
              <a:ext uri="{FF2B5EF4-FFF2-40B4-BE49-F238E27FC236}">
                <a16:creationId xmlns:a16="http://schemas.microsoft.com/office/drawing/2014/main" id="{82CA4732-C586-4AA1-85CD-7899E8EF3268}"/>
              </a:ext>
            </a:extLst>
          </p:cNvPr>
          <p:cNvSpPr>
            <a:spLocks noGrp="1"/>
          </p:cNvSpPr>
          <p:nvPr>
            <p:ph type="body" idx="1"/>
          </p:nvPr>
        </p:nvSpPr>
        <p:spPr/>
        <p:txBody>
          <a:bodyPr/>
          <a:lstStyle/>
          <a:p>
            <a:r>
              <a:rPr lang="en-US" sz="1200" dirty="0" err="1"/>
              <a:t>Sooraj</a:t>
            </a:r>
            <a:r>
              <a:rPr lang="en-US" sz="1200" dirty="0"/>
              <a:t> M.</a:t>
            </a:r>
          </a:p>
          <a:p>
            <a:r>
              <a:rPr lang="en-US" sz="1200" dirty="0"/>
              <a:t>Prasad G </a:t>
            </a:r>
            <a:r>
              <a:rPr lang="en-US" sz="1200" dirty="0" err="1"/>
              <a:t>Maladkar</a:t>
            </a:r>
            <a:r>
              <a:rPr lang="en-US" sz="1200" dirty="0"/>
              <a:t>.	</a:t>
            </a:r>
          </a:p>
          <a:p>
            <a:r>
              <a:rPr lang="en-US" sz="1200" dirty="0" err="1"/>
              <a:t>Shunu</a:t>
            </a:r>
            <a:r>
              <a:rPr lang="en-US" sz="1200" dirty="0"/>
              <a:t> P S.</a:t>
            </a:r>
          </a:p>
          <a:p>
            <a:r>
              <a:rPr lang="en-US" sz="1200" dirty="0" err="1"/>
              <a:t>Vedant</a:t>
            </a:r>
            <a:r>
              <a:rPr lang="en-US" sz="1200" dirty="0"/>
              <a:t> Patel.</a:t>
            </a:r>
          </a:p>
          <a:p>
            <a:r>
              <a:rPr lang="en-US" sz="1200" dirty="0" err="1"/>
              <a:t>Jharana</a:t>
            </a:r>
            <a:r>
              <a:rPr lang="en-US" sz="1200" dirty="0"/>
              <a:t> Awasthi.</a:t>
            </a:r>
          </a:p>
          <a:p>
            <a:r>
              <a:rPr lang="en-US" sz="1200" dirty="0"/>
              <a:t>Rahul Chaturvedi.</a:t>
            </a:r>
          </a:p>
          <a:p>
            <a:r>
              <a:rPr lang="en-US" sz="1200" dirty="0" err="1"/>
              <a:t>Thejaswi</a:t>
            </a:r>
            <a:r>
              <a:rPr lang="en-US" sz="1200" dirty="0"/>
              <a:t> N.</a:t>
            </a:r>
          </a:p>
          <a:p>
            <a:r>
              <a:rPr lang="en-US" sz="1200" dirty="0"/>
              <a:t>Darshan S.</a:t>
            </a:r>
          </a:p>
          <a:p>
            <a:r>
              <a:rPr lang="en-US" sz="1200" dirty="0"/>
              <a:t>Karan </a:t>
            </a:r>
            <a:r>
              <a:rPr lang="en-US" sz="1200" dirty="0" err="1"/>
              <a:t>Panchel</a:t>
            </a:r>
            <a:r>
              <a:rPr lang="en-US" sz="1200" dirty="0"/>
              <a:t>.</a:t>
            </a:r>
          </a:p>
          <a:p>
            <a:r>
              <a:rPr lang="en-US" sz="1200" dirty="0" err="1"/>
              <a:t>Tusharr</a:t>
            </a:r>
            <a:r>
              <a:rPr lang="en-US" sz="1200" dirty="0"/>
              <a:t> J S.</a:t>
            </a:r>
            <a:endParaRPr lang="en-IN" sz="1200" dirty="0"/>
          </a:p>
          <a:p>
            <a:endParaRPr lang="en-IN" dirty="0"/>
          </a:p>
        </p:txBody>
      </p:sp>
      <p:pic>
        <p:nvPicPr>
          <p:cNvPr id="4" name="Picture 2">
            <a:extLst>
              <a:ext uri="{FF2B5EF4-FFF2-40B4-BE49-F238E27FC236}">
                <a16:creationId xmlns:a16="http://schemas.microsoft.com/office/drawing/2014/main" id="{9739476B-CC1B-49C7-BB30-F93247250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9217" y="1567550"/>
            <a:ext cx="4478507" cy="2287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783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8"/>
          <p:cNvSpPr txBox="1">
            <a:spLocks noGrp="1"/>
          </p:cNvSpPr>
          <p:nvPr>
            <p:ph type="title"/>
          </p:nvPr>
        </p:nvSpPr>
        <p:spPr>
          <a:xfrm>
            <a:off x="1132800" y="2745225"/>
            <a:ext cx="8011200" cy="233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300">
                <a:latin typeface="Calibri"/>
                <a:ea typeface="Calibri"/>
                <a:cs typeface="Calibri"/>
                <a:sym typeface="Calibri"/>
              </a:rPr>
              <a:t>We will be looking into the</a:t>
            </a:r>
            <a:endParaRPr sz="2300">
              <a:latin typeface="Calibri"/>
              <a:ea typeface="Calibri"/>
              <a:cs typeface="Calibri"/>
              <a:sym typeface="Calibri"/>
            </a:endParaRPr>
          </a:p>
          <a:p>
            <a:pPr marL="0" lvl="0" indent="0" algn="l" rtl="0">
              <a:spcBef>
                <a:spcPts val="0"/>
              </a:spcBef>
              <a:spcAft>
                <a:spcPts val="0"/>
              </a:spcAft>
              <a:buNone/>
            </a:pPr>
            <a:r>
              <a:rPr lang="en-GB" sz="2300">
                <a:latin typeface="Calibri"/>
                <a:ea typeface="Calibri"/>
                <a:cs typeface="Calibri"/>
                <a:sym typeface="Calibri"/>
              </a:rPr>
              <a:t>simulation of rover also the electrical </a:t>
            </a:r>
            <a:endParaRPr sz="2300">
              <a:latin typeface="Calibri"/>
              <a:ea typeface="Calibri"/>
              <a:cs typeface="Calibri"/>
              <a:sym typeface="Calibri"/>
            </a:endParaRPr>
          </a:p>
          <a:p>
            <a:pPr marL="0" lvl="0" indent="0" algn="l" rtl="0">
              <a:spcBef>
                <a:spcPts val="0"/>
              </a:spcBef>
              <a:spcAft>
                <a:spcPts val="0"/>
              </a:spcAft>
              <a:buNone/>
            </a:pPr>
            <a:r>
              <a:rPr lang="en-GB" sz="2300">
                <a:latin typeface="Calibri"/>
                <a:ea typeface="Calibri"/>
                <a:cs typeface="Calibri"/>
                <a:sym typeface="Calibri"/>
              </a:rPr>
              <a:t>components required for building a rover</a:t>
            </a:r>
            <a:endParaRPr sz="2300">
              <a:latin typeface="Calibri"/>
              <a:ea typeface="Calibri"/>
              <a:cs typeface="Calibri"/>
              <a:sym typeface="Calibri"/>
            </a:endParaRPr>
          </a:p>
        </p:txBody>
      </p:sp>
      <p:pic>
        <p:nvPicPr>
          <p:cNvPr id="234" name="Google Shape;234;p18"/>
          <p:cNvPicPr preferRelativeResize="0"/>
          <p:nvPr/>
        </p:nvPicPr>
        <p:blipFill>
          <a:blip r:embed="rId3">
            <a:alphaModFix/>
          </a:blip>
          <a:stretch>
            <a:fillRect/>
          </a:stretch>
        </p:blipFill>
        <p:spPr>
          <a:xfrm>
            <a:off x="1206802" y="408225"/>
            <a:ext cx="2223916" cy="2337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9"/>
          <p:cNvSpPr txBox="1">
            <a:spLocks noGrp="1"/>
          </p:cNvSpPr>
          <p:nvPr>
            <p:ph type="title"/>
          </p:nvPr>
        </p:nvSpPr>
        <p:spPr>
          <a:xfrm>
            <a:off x="813650" y="918475"/>
            <a:ext cx="4587000" cy="180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Computer Simulation </a:t>
            </a:r>
            <a:endParaRPr/>
          </a:p>
          <a:p>
            <a:pPr marL="0" lvl="0" indent="0" algn="l" rtl="0">
              <a:spcBef>
                <a:spcPts val="0"/>
              </a:spcBef>
              <a:spcAft>
                <a:spcPts val="0"/>
              </a:spcAft>
              <a:buNone/>
            </a:pPr>
            <a:r>
              <a:rPr lang="en-GB"/>
              <a:t>Using ROS</a:t>
            </a:r>
            <a:endParaRPr/>
          </a:p>
        </p:txBody>
      </p:sp>
      <p:pic>
        <p:nvPicPr>
          <p:cNvPr id="240" name="Google Shape;240;p19"/>
          <p:cNvPicPr preferRelativeResize="0"/>
          <p:nvPr/>
        </p:nvPicPr>
        <p:blipFill>
          <a:blip r:embed="rId3">
            <a:alphaModFix/>
          </a:blip>
          <a:stretch>
            <a:fillRect/>
          </a:stretch>
        </p:blipFill>
        <p:spPr>
          <a:xfrm>
            <a:off x="813650" y="3476350"/>
            <a:ext cx="6276301" cy="16671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is ROS ?</a:t>
            </a:r>
            <a:endParaRPr/>
          </a:p>
        </p:txBody>
      </p:sp>
      <p:sp>
        <p:nvSpPr>
          <p:cNvPr id="246" name="Google Shape;246;p20"/>
          <p:cNvSpPr txBox="1">
            <a:spLocks noGrp="1"/>
          </p:cNvSpPr>
          <p:nvPr>
            <p:ph type="body" idx="1"/>
          </p:nvPr>
        </p:nvSpPr>
        <p:spPr>
          <a:xfrm>
            <a:off x="1297500" y="1149150"/>
            <a:ext cx="7038900" cy="17433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GB" sz="1500" b="1">
                <a:latin typeface="Times New Roman"/>
                <a:ea typeface="Times New Roman"/>
                <a:cs typeface="Times New Roman"/>
                <a:sym typeface="Times New Roman"/>
              </a:rPr>
              <a:t>Robot Operating System</a:t>
            </a:r>
            <a:r>
              <a:rPr lang="en-GB" sz="1500">
                <a:latin typeface="Times New Roman"/>
                <a:ea typeface="Times New Roman"/>
                <a:cs typeface="Times New Roman"/>
                <a:sym typeface="Times New Roman"/>
              </a:rPr>
              <a:t> (</a:t>
            </a:r>
            <a:r>
              <a:rPr lang="en-GB" sz="1500" b="1">
                <a:latin typeface="Times New Roman"/>
                <a:ea typeface="Times New Roman"/>
                <a:cs typeface="Times New Roman"/>
                <a:sym typeface="Times New Roman"/>
              </a:rPr>
              <a:t>ROS or ros</a:t>
            </a:r>
            <a:r>
              <a:rPr lang="en-GB" sz="1500">
                <a:latin typeface="Times New Roman"/>
                <a:ea typeface="Times New Roman"/>
                <a:cs typeface="Times New Roman"/>
                <a:sym typeface="Times New Roman"/>
              </a:rPr>
              <a:t>) is an open-source </a:t>
            </a:r>
            <a:r>
              <a:rPr lang="en-GB" sz="1500">
                <a:uFill>
                  <a:noFill/>
                </a:uFill>
                <a:latin typeface="Times New Roman"/>
                <a:ea typeface="Times New Roman"/>
                <a:cs typeface="Times New Roman"/>
                <a:sym typeface="Times New Roman"/>
                <a:hlinkClick r:id="rId3"/>
              </a:rPr>
              <a:t>robotics middleware</a:t>
            </a:r>
            <a:r>
              <a:rPr lang="en-GB" sz="1500">
                <a:latin typeface="Times New Roman"/>
                <a:ea typeface="Times New Roman"/>
                <a:cs typeface="Times New Roman"/>
                <a:sym typeface="Times New Roman"/>
              </a:rPr>
              <a:t> suite. Although ROS is not an </a:t>
            </a:r>
            <a:r>
              <a:rPr lang="en-GB" sz="1500">
                <a:uFill>
                  <a:noFill/>
                </a:uFill>
                <a:latin typeface="Times New Roman"/>
                <a:ea typeface="Times New Roman"/>
                <a:cs typeface="Times New Roman"/>
                <a:sym typeface="Times New Roman"/>
                <a:hlinkClick r:id="rId4"/>
              </a:rPr>
              <a:t>operating system</a:t>
            </a:r>
            <a:r>
              <a:rPr lang="en-GB" sz="1500">
                <a:latin typeface="Times New Roman"/>
                <a:ea typeface="Times New Roman"/>
                <a:cs typeface="Times New Roman"/>
                <a:sym typeface="Times New Roman"/>
              </a:rPr>
              <a:t> (OS) but a set of </a:t>
            </a:r>
            <a:r>
              <a:rPr lang="en-GB" sz="1500">
                <a:uFill>
                  <a:noFill/>
                </a:uFill>
                <a:latin typeface="Times New Roman"/>
                <a:ea typeface="Times New Roman"/>
                <a:cs typeface="Times New Roman"/>
                <a:sym typeface="Times New Roman"/>
                <a:hlinkClick r:id="rId5"/>
              </a:rPr>
              <a:t>software frameworks</a:t>
            </a:r>
            <a:r>
              <a:rPr lang="en-GB" sz="1500">
                <a:latin typeface="Times New Roman"/>
                <a:ea typeface="Times New Roman"/>
                <a:cs typeface="Times New Roman"/>
                <a:sym typeface="Times New Roman"/>
              </a:rPr>
              <a:t> for </a:t>
            </a:r>
            <a:r>
              <a:rPr lang="en-GB" sz="1500">
                <a:uFill>
                  <a:noFill/>
                </a:uFill>
                <a:latin typeface="Times New Roman"/>
                <a:ea typeface="Times New Roman"/>
                <a:cs typeface="Times New Roman"/>
                <a:sym typeface="Times New Roman"/>
                <a:hlinkClick r:id="rId6"/>
              </a:rPr>
              <a:t>robot</a:t>
            </a:r>
            <a:r>
              <a:rPr lang="en-GB" sz="1500">
                <a:latin typeface="Times New Roman"/>
                <a:ea typeface="Times New Roman"/>
                <a:cs typeface="Times New Roman"/>
                <a:sym typeface="Times New Roman"/>
              </a:rPr>
              <a:t> software development, it provides services designed for a heterogeneous </a:t>
            </a:r>
            <a:r>
              <a:rPr lang="en-GB" sz="1500">
                <a:uFill>
                  <a:noFill/>
                </a:uFill>
                <a:latin typeface="Times New Roman"/>
                <a:ea typeface="Times New Roman"/>
                <a:cs typeface="Times New Roman"/>
                <a:sym typeface="Times New Roman"/>
                <a:hlinkClick r:id="rId7"/>
              </a:rPr>
              <a:t>computer cluster</a:t>
            </a:r>
            <a:r>
              <a:rPr lang="en-GB" sz="1500">
                <a:latin typeface="Times New Roman"/>
                <a:ea typeface="Times New Roman"/>
                <a:cs typeface="Times New Roman"/>
                <a:sym typeface="Times New Roman"/>
              </a:rPr>
              <a:t> such as </a:t>
            </a:r>
            <a:r>
              <a:rPr lang="en-GB" sz="1500">
                <a:uFill>
                  <a:noFill/>
                </a:uFill>
                <a:latin typeface="Times New Roman"/>
                <a:ea typeface="Times New Roman"/>
                <a:cs typeface="Times New Roman"/>
                <a:sym typeface="Times New Roman"/>
                <a:hlinkClick r:id="rId8"/>
              </a:rPr>
              <a:t>hardware abstraction</a:t>
            </a:r>
            <a:r>
              <a:rPr lang="en-GB" sz="1500">
                <a:latin typeface="Times New Roman"/>
                <a:ea typeface="Times New Roman"/>
                <a:cs typeface="Times New Roman"/>
                <a:sym typeface="Times New Roman"/>
              </a:rPr>
              <a:t>, low-level </a:t>
            </a:r>
            <a:r>
              <a:rPr lang="en-GB" sz="1500">
                <a:uFill>
                  <a:noFill/>
                </a:uFill>
                <a:latin typeface="Times New Roman"/>
                <a:ea typeface="Times New Roman"/>
                <a:cs typeface="Times New Roman"/>
                <a:sym typeface="Times New Roman"/>
                <a:hlinkClick r:id="rId9"/>
              </a:rPr>
              <a:t>device control</a:t>
            </a:r>
            <a:r>
              <a:rPr lang="en-GB" sz="1500">
                <a:latin typeface="Times New Roman"/>
                <a:ea typeface="Times New Roman"/>
                <a:cs typeface="Times New Roman"/>
                <a:sym typeface="Times New Roman"/>
              </a:rPr>
              <a:t>, implementation of commonly used functionality, </a:t>
            </a:r>
            <a:r>
              <a:rPr lang="en-GB" sz="1500">
                <a:uFill>
                  <a:noFill/>
                </a:uFill>
                <a:latin typeface="Times New Roman"/>
                <a:ea typeface="Times New Roman"/>
                <a:cs typeface="Times New Roman"/>
                <a:sym typeface="Times New Roman"/>
                <a:hlinkClick r:id="rId10"/>
              </a:rPr>
              <a:t>message-passing between processes</a:t>
            </a:r>
            <a:r>
              <a:rPr lang="en-GB" sz="1500">
                <a:latin typeface="Times New Roman"/>
                <a:ea typeface="Times New Roman"/>
                <a:cs typeface="Times New Roman"/>
                <a:sym typeface="Times New Roman"/>
              </a:rPr>
              <a:t>, and package management.</a:t>
            </a:r>
            <a:endParaRPr sz="1500">
              <a:latin typeface="Times New Roman"/>
              <a:ea typeface="Times New Roman"/>
              <a:cs typeface="Times New Roman"/>
              <a:sym typeface="Times New Roman"/>
            </a:endParaRPr>
          </a:p>
        </p:txBody>
      </p:sp>
      <p:pic>
        <p:nvPicPr>
          <p:cNvPr id="247" name="Google Shape;247;p20"/>
          <p:cNvPicPr preferRelativeResize="0"/>
          <p:nvPr/>
        </p:nvPicPr>
        <p:blipFill>
          <a:blip r:embed="rId11">
            <a:alphaModFix/>
          </a:blip>
          <a:stretch>
            <a:fillRect/>
          </a:stretch>
        </p:blipFill>
        <p:spPr>
          <a:xfrm>
            <a:off x="1377725" y="3116950"/>
            <a:ext cx="6819926" cy="1595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do we need ROS to simulate ?</a:t>
            </a:r>
            <a:endParaRPr/>
          </a:p>
        </p:txBody>
      </p:sp>
      <p:sp>
        <p:nvSpPr>
          <p:cNvPr id="253" name="Google Shape;253;p21"/>
          <p:cNvSpPr txBox="1">
            <a:spLocks noGrp="1"/>
          </p:cNvSpPr>
          <p:nvPr>
            <p:ph type="body" idx="1"/>
          </p:nvPr>
        </p:nvSpPr>
        <p:spPr>
          <a:xfrm>
            <a:off x="3083425" y="1828325"/>
            <a:ext cx="55911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latin typeface="Times New Roman"/>
                <a:ea typeface="Times New Roman"/>
                <a:cs typeface="Times New Roman"/>
                <a:sym typeface="Times New Roman"/>
              </a:rPr>
              <a:t>Robots are usually expensive and quite susceptible to damage and undesired interaction with themselves or their surroundings. Three-dimensional simulation is a sustainable method </a:t>
            </a:r>
            <a:r>
              <a:rPr lang="en-GB" sz="1500" b="1">
                <a:latin typeface="Times New Roman"/>
                <a:ea typeface="Times New Roman"/>
                <a:cs typeface="Times New Roman"/>
                <a:sym typeface="Times New Roman"/>
              </a:rPr>
              <a:t>to test and rapidly iterate during robot application development.</a:t>
            </a:r>
            <a:endParaRPr sz="1500" b="1">
              <a:latin typeface="Times New Roman"/>
              <a:ea typeface="Times New Roman"/>
              <a:cs typeface="Times New Roman"/>
              <a:sym typeface="Times New Roman"/>
            </a:endParaRPr>
          </a:p>
          <a:p>
            <a:pPr marL="0" lvl="0" indent="0" algn="l" rtl="0">
              <a:spcBef>
                <a:spcPts val="1600"/>
              </a:spcBef>
              <a:spcAft>
                <a:spcPts val="1600"/>
              </a:spcAft>
              <a:buNone/>
            </a:pPr>
            <a:r>
              <a:rPr lang="en-GB" sz="1500">
                <a:latin typeface="Times New Roman"/>
                <a:ea typeface="Times New Roman"/>
                <a:cs typeface="Times New Roman"/>
                <a:sym typeface="Times New Roman"/>
              </a:rPr>
              <a:t>Robot Operating System (ROS) is a middleware for multiple robot software tools and also provides simulation platforms like Rviz and Gazebo.</a:t>
            </a:r>
            <a:endParaRPr sz="1500" b="1">
              <a:latin typeface="Times New Roman"/>
              <a:ea typeface="Times New Roman"/>
              <a:cs typeface="Times New Roman"/>
              <a:sym typeface="Times New Roman"/>
            </a:endParaRPr>
          </a:p>
        </p:txBody>
      </p:sp>
      <p:pic>
        <p:nvPicPr>
          <p:cNvPr id="254" name="Google Shape;254;p21"/>
          <p:cNvPicPr preferRelativeResize="0"/>
          <p:nvPr/>
        </p:nvPicPr>
        <p:blipFill>
          <a:blip r:embed="rId3">
            <a:alphaModFix/>
          </a:blip>
          <a:stretch>
            <a:fillRect/>
          </a:stretch>
        </p:blipFill>
        <p:spPr>
          <a:xfrm>
            <a:off x="7255325" y="209500"/>
            <a:ext cx="992700" cy="1282603"/>
          </a:xfrm>
          <a:prstGeom prst="rect">
            <a:avLst/>
          </a:prstGeom>
          <a:noFill/>
          <a:ln>
            <a:noFill/>
          </a:ln>
        </p:spPr>
      </p:pic>
      <p:pic>
        <p:nvPicPr>
          <p:cNvPr id="255" name="Google Shape;255;p21"/>
          <p:cNvPicPr preferRelativeResize="0"/>
          <p:nvPr/>
        </p:nvPicPr>
        <p:blipFill rotWithShape="1">
          <a:blip r:embed="rId4">
            <a:alphaModFix/>
          </a:blip>
          <a:srcRect b="7355"/>
          <a:stretch/>
        </p:blipFill>
        <p:spPr>
          <a:xfrm>
            <a:off x="426625" y="1909949"/>
            <a:ext cx="1962150" cy="2162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a:ea typeface="Times New Roman"/>
                <a:cs typeface="Times New Roman"/>
                <a:sym typeface="Times New Roman"/>
              </a:rPr>
              <a:t>Understanding the process step by step:</a:t>
            </a:r>
            <a:endParaRPr>
              <a:latin typeface="Times New Roman"/>
              <a:ea typeface="Times New Roman"/>
              <a:cs typeface="Times New Roman"/>
              <a:sym typeface="Times New Roman"/>
            </a:endParaRPr>
          </a:p>
        </p:txBody>
      </p:sp>
      <p:sp>
        <p:nvSpPr>
          <p:cNvPr id="261" name="Google Shape;261;p22"/>
          <p:cNvSpPr txBox="1">
            <a:spLocks noGrp="1"/>
          </p:cNvSpPr>
          <p:nvPr>
            <p:ph type="body" idx="1"/>
          </p:nvPr>
        </p:nvSpPr>
        <p:spPr>
          <a:xfrm>
            <a:off x="898075" y="1216000"/>
            <a:ext cx="8194800" cy="37044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Font typeface="Times New Roman"/>
              <a:buChar char="●"/>
            </a:pPr>
            <a:r>
              <a:rPr lang="en-GB">
                <a:latin typeface="Times New Roman"/>
                <a:ea typeface="Times New Roman"/>
                <a:cs typeface="Times New Roman"/>
                <a:sym typeface="Times New Roman"/>
              </a:rPr>
              <a:t>First you have to make a environment for working with our project so for that we are creating a folder called catkin_ws.</a:t>
            </a:r>
            <a:endParaRPr>
              <a:latin typeface="Times New Roman"/>
              <a:ea typeface="Times New Roman"/>
              <a:cs typeface="Times New Roman"/>
              <a:sym typeface="Times New Roman"/>
            </a:endParaRPr>
          </a:p>
          <a:p>
            <a:pPr marL="457200" lvl="0" indent="0" algn="l" rtl="0">
              <a:spcBef>
                <a:spcPts val="1600"/>
              </a:spcBef>
              <a:spcAft>
                <a:spcPts val="0"/>
              </a:spcAft>
              <a:buNone/>
            </a:pPr>
            <a:r>
              <a:rPr lang="en-GB">
                <a:latin typeface="Times New Roman"/>
                <a:ea typeface="Times New Roman"/>
                <a:cs typeface="Times New Roman"/>
                <a:sym typeface="Times New Roman"/>
              </a:rPr>
              <a:t>Note:</a:t>
            </a:r>
            <a:endParaRPr>
              <a:latin typeface="Times New Roman"/>
              <a:ea typeface="Times New Roman"/>
              <a:cs typeface="Times New Roman"/>
              <a:sym typeface="Times New Roman"/>
            </a:endParaRPr>
          </a:p>
          <a:p>
            <a:pPr marL="457200" lvl="0" indent="0" algn="l" rtl="0">
              <a:spcBef>
                <a:spcPts val="1600"/>
              </a:spcBef>
              <a:spcAft>
                <a:spcPts val="0"/>
              </a:spcAft>
              <a:buNone/>
            </a:pPr>
            <a:r>
              <a:rPr lang="en-GB">
                <a:latin typeface="Times New Roman"/>
                <a:ea typeface="Times New Roman"/>
                <a:cs typeface="Times New Roman"/>
                <a:sym typeface="Times New Roman"/>
              </a:rPr>
              <a:t>Catkin_ws - “</a:t>
            </a:r>
            <a:r>
              <a:rPr lang="en-GB" sz="1200">
                <a:solidFill>
                  <a:srgbClr val="202124"/>
                </a:solidFill>
                <a:highlight>
                  <a:srgbClr val="FFFFFF"/>
                </a:highlight>
                <a:latin typeface="Times New Roman"/>
                <a:ea typeface="Times New Roman"/>
                <a:cs typeface="Times New Roman"/>
                <a:sym typeface="Times New Roman"/>
              </a:rPr>
              <a:t>catkin_ws (could be called anything you want really, iesight_ws) is </a:t>
            </a:r>
            <a:r>
              <a:rPr lang="en-GB" sz="1200" b="1">
                <a:solidFill>
                  <a:srgbClr val="202124"/>
                </a:solidFill>
                <a:highlight>
                  <a:srgbClr val="FFFFFF"/>
                </a:highlight>
                <a:latin typeface="Times New Roman"/>
                <a:ea typeface="Times New Roman"/>
                <a:cs typeface="Times New Roman"/>
                <a:sym typeface="Times New Roman"/>
              </a:rPr>
              <a:t>the workspace in which you want to develop your packages on</a:t>
            </a:r>
            <a:r>
              <a:rPr lang="en-GB" sz="1200">
                <a:solidFill>
                  <a:srgbClr val="202124"/>
                </a:solidFill>
                <a:highlight>
                  <a:srgbClr val="FFFFFF"/>
                </a:highlight>
                <a:latin typeface="Times New Roman"/>
                <a:ea typeface="Times New Roman"/>
                <a:cs typeface="Times New Roman"/>
                <a:sym typeface="Times New Roman"/>
              </a:rPr>
              <a:t>. Inside the catkin_ws folder in the devel/ folder you will see a setup. </a:t>
            </a: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marL="457200" lvl="0" indent="-304800" algn="l" rtl="0">
              <a:spcBef>
                <a:spcPts val="1600"/>
              </a:spcBef>
              <a:spcAft>
                <a:spcPts val="0"/>
              </a:spcAft>
              <a:buSzPts val="1200"/>
              <a:buFont typeface="Arial"/>
              <a:buChar char="●"/>
            </a:pPr>
            <a:r>
              <a:rPr lang="en-GB" sz="1200">
                <a:latin typeface="Times New Roman"/>
                <a:ea typeface="Times New Roman"/>
                <a:cs typeface="Times New Roman"/>
                <a:sym typeface="Times New Roman"/>
              </a:rPr>
              <a:t>Then using the command </a:t>
            </a:r>
            <a:r>
              <a:rPr lang="en-GB" sz="1200" b="1" u="sng">
                <a:latin typeface="Times New Roman"/>
                <a:ea typeface="Times New Roman"/>
                <a:cs typeface="Times New Roman"/>
                <a:sym typeface="Times New Roman"/>
              </a:rPr>
              <a:t>cd catkin_ws/src</a:t>
            </a:r>
            <a:r>
              <a:rPr lang="en-GB" sz="1200">
                <a:latin typeface="Times New Roman"/>
                <a:ea typeface="Times New Roman"/>
                <a:cs typeface="Times New Roman"/>
                <a:sym typeface="Times New Roman"/>
              </a:rPr>
              <a:t> we have to change the directory to src of catkin_ws.</a:t>
            </a:r>
            <a:endParaRPr sz="1200">
              <a:latin typeface="Times New Roman"/>
              <a:ea typeface="Times New Roman"/>
              <a:cs typeface="Times New Roman"/>
              <a:sym typeface="Times New Roman"/>
            </a:endParaRPr>
          </a:p>
          <a:p>
            <a:pPr marL="457200" lvl="0" indent="-304800" algn="l" rtl="0">
              <a:spcBef>
                <a:spcPts val="0"/>
              </a:spcBef>
              <a:spcAft>
                <a:spcPts val="0"/>
              </a:spcAft>
              <a:buSzPts val="1200"/>
              <a:buFont typeface="Arial"/>
              <a:buChar char="●"/>
            </a:pPr>
            <a:r>
              <a:rPr lang="en-GB" sz="1200">
                <a:latin typeface="Times New Roman"/>
                <a:ea typeface="Times New Roman"/>
                <a:cs typeface="Times New Roman"/>
                <a:sym typeface="Times New Roman"/>
              </a:rPr>
              <a:t>Then we have to import the GitHub project we are working on using </a:t>
            </a:r>
            <a:r>
              <a:rPr lang="en-GB" sz="1200" b="1" u="sng">
                <a:latin typeface="Times New Roman"/>
                <a:ea typeface="Times New Roman"/>
                <a:cs typeface="Times New Roman"/>
                <a:sym typeface="Times New Roman"/>
              </a:rPr>
              <a:t>git clone </a:t>
            </a:r>
            <a:r>
              <a:rPr lang="en-GB" sz="1200" b="1" u="sng">
                <a:solidFill>
                  <a:schemeClr val="accent5"/>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https://GitHub.com</a:t>
            </a: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marL="457200" lvl="0" indent="-304800" algn="l" rtl="0">
              <a:spcBef>
                <a:spcPts val="0"/>
              </a:spcBef>
              <a:spcAft>
                <a:spcPts val="0"/>
              </a:spcAft>
              <a:buSzPts val="1200"/>
              <a:buFont typeface="Arial"/>
              <a:buChar char="●"/>
            </a:pPr>
            <a:r>
              <a:rPr lang="en-GB" sz="1200">
                <a:latin typeface="Times New Roman"/>
                <a:ea typeface="Times New Roman"/>
                <a:cs typeface="Times New Roman"/>
                <a:sym typeface="Times New Roman"/>
              </a:rPr>
              <a:t>After importing the file we have to go back to catkin_ws directory and run the command </a:t>
            </a:r>
            <a:r>
              <a:rPr lang="en-GB" sz="1200" b="1" u="sng">
                <a:latin typeface="Times New Roman"/>
                <a:ea typeface="Times New Roman"/>
                <a:cs typeface="Times New Roman"/>
                <a:sym typeface="Times New Roman"/>
              </a:rPr>
              <a:t>catkin_make.</a:t>
            </a:r>
            <a:endParaRPr sz="1200" b="1" u="sng">
              <a:latin typeface="Times New Roman"/>
              <a:ea typeface="Times New Roman"/>
              <a:cs typeface="Times New Roman"/>
              <a:sym typeface="Times New Roman"/>
            </a:endParaRPr>
          </a:p>
          <a:p>
            <a:pPr marL="457200" lvl="0" indent="0" algn="l" rtl="0">
              <a:spcBef>
                <a:spcPts val="1600"/>
              </a:spcBef>
              <a:spcAft>
                <a:spcPts val="0"/>
              </a:spcAft>
              <a:buNone/>
            </a:pPr>
            <a:r>
              <a:rPr lang="en-GB" sz="1200">
                <a:latin typeface="Times New Roman"/>
                <a:ea typeface="Times New Roman"/>
                <a:cs typeface="Times New Roman"/>
                <a:sym typeface="Times New Roman"/>
              </a:rPr>
              <a:t>What is catkin_make:-</a:t>
            </a:r>
            <a:endParaRPr sz="1200">
              <a:latin typeface="Times New Roman"/>
              <a:ea typeface="Times New Roman"/>
              <a:cs typeface="Times New Roman"/>
              <a:sym typeface="Times New Roman"/>
            </a:endParaRPr>
          </a:p>
          <a:p>
            <a:pPr marL="457200" lvl="0" indent="0" algn="l" rtl="0">
              <a:spcBef>
                <a:spcPts val="1600"/>
              </a:spcBef>
              <a:spcAft>
                <a:spcPts val="0"/>
              </a:spcAft>
              <a:buNone/>
            </a:pPr>
            <a:r>
              <a:rPr lang="en-GB" sz="1200">
                <a:solidFill>
                  <a:srgbClr val="202124"/>
                </a:solidFill>
                <a:highlight>
                  <a:srgbClr val="FFFFFF"/>
                </a:highlight>
                <a:latin typeface="Times New Roman"/>
                <a:ea typeface="Times New Roman"/>
                <a:cs typeface="Times New Roman"/>
                <a:sym typeface="Times New Roman"/>
              </a:rPr>
              <a:t>The catkin_make is actually a macro which </a:t>
            </a:r>
            <a:r>
              <a:rPr lang="en-GB" sz="1200" b="1">
                <a:solidFill>
                  <a:srgbClr val="202124"/>
                </a:solidFill>
                <a:highlight>
                  <a:srgbClr val="FFFFFF"/>
                </a:highlight>
                <a:latin typeface="Times New Roman"/>
                <a:ea typeface="Times New Roman"/>
                <a:cs typeface="Times New Roman"/>
                <a:sym typeface="Times New Roman"/>
              </a:rPr>
              <a:t>creates directories and runs cmake command for you</a:t>
            </a:r>
            <a:r>
              <a:rPr lang="en-GB" sz="1200">
                <a:solidFill>
                  <a:srgbClr val="202124"/>
                </a:solidFill>
                <a:highlight>
                  <a:srgbClr val="FFFFFF"/>
                </a:highlight>
                <a:latin typeface="Times New Roman"/>
                <a:ea typeface="Times New Roman"/>
                <a:cs typeface="Times New Roman"/>
                <a:sym typeface="Times New Roman"/>
              </a:rPr>
              <a:t>.      </a:t>
            </a:r>
            <a:endParaRPr sz="1200">
              <a:solidFill>
                <a:srgbClr val="202124"/>
              </a:solidFill>
              <a:highlight>
                <a:srgbClr val="FFFFFF"/>
              </a:highlight>
              <a:latin typeface="Times New Roman"/>
              <a:ea typeface="Times New Roman"/>
              <a:cs typeface="Times New Roman"/>
              <a:sym typeface="Times New Roman"/>
            </a:endParaRPr>
          </a:p>
          <a:p>
            <a:pPr marL="457200" lvl="0" indent="0" algn="l" rtl="0">
              <a:spcBef>
                <a:spcPts val="1600"/>
              </a:spcBef>
              <a:spcAft>
                <a:spcPts val="0"/>
              </a:spcAft>
              <a:buNone/>
            </a:pPr>
            <a:endParaRPr sz="1200">
              <a:solidFill>
                <a:srgbClr val="202124"/>
              </a:solidFill>
              <a:highlight>
                <a:srgbClr val="FFFFFF"/>
              </a:highlight>
              <a:latin typeface="Times New Roman"/>
              <a:ea typeface="Times New Roman"/>
              <a:cs typeface="Times New Roman"/>
              <a:sym typeface="Times New Roman"/>
            </a:endParaRPr>
          </a:p>
          <a:p>
            <a:pPr marL="457200" lvl="0" indent="0" algn="l" rtl="0">
              <a:spcBef>
                <a:spcPts val="1600"/>
              </a:spcBef>
              <a:spcAft>
                <a:spcPts val="1600"/>
              </a:spcAft>
              <a:buNone/>
            </a:pPr>
            <a:endParaRPr sz="1200">
              <a:solidFill>
                <a:srgbClr val="202124"/>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3"/>
          <p:cNvSpPr txBox="1">
            <a:spLocks noGrp="1"/>
          </p:cNvSpPr>
          <p:nvPr>
            <p:ph type="body" idx="1"/>
          </p:nvPr>
        </p:nvSpPr>
        <p:spPr>
          <a:xfrm>
            <a:off x="1297500" y="2296175"/>
            <a:ext cx="7601700" cy="22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a:p>
            <a:pPr marL="457200" lvl="0" indent="-311150" algn="l" rtl="0">
              <a:spcBef>
                <a:spcPts val="1600"/>
              </a:spcBef>
              <a:spcAft>
                <a:spcPts val="0"/>
              </a:spcAft>
              <a:buSzPts val="1300"/>
              <a:buFont typeface="Times New Roman"/>
              <a:buChar char="●"/>
            </a:pPr>
            <a:r>
              <a:rPr lang="en-GB">
                <a:latin typeface="Times New Roman"/>
                <a:ea typeface="Times New Roman"/>
                <a:cs typeface="Times New Roman"/>
                <a:sym typeface="Times New Roman"/>
              </a:rPr>
              <a:t>After making catkin we need to setup the devel with the code source ~/catkin_ws/devel/setup.bash</a:t>
            </a:r>
            <a:endParaRPr>
              <a:latin typeface="Times New Roman"/>
              <a:ea typeface="Times New Roman"/>
              <a:cs typeface="Times New Roman"/>
              <a:sym typeface="Times New Roman"/>
            </a:endParaRPr>
          </a:p>
          <a:p>
            <a:pPr marL="0" lvl="0" indent="457200" algn="l" rtl="0">
              <a:spcBef>
                <a:spcPts val="1600"/>
              </a:spcBef>
              <a:spcAft>
                <a:spcPts val="0"/>
              </a:spcAft>
              <a:buNone/>
            </a:pPr>
            <a:r>
              <a:rPr lang="en-GB">
                <a:latin typeface="Times New Roman"/>
                <a:ea typeface="Times New Roman"/>
                <a:cs typeface="Times New Roman"/>
                <a:sym typeface="Times New Roman"/>
              </a:rPr>
              <a:t>Purpose of sourcing the bash file from devel,</a:t>
            </a:r>
            <a:endParaRPr>
              <a:latin typeface="Times New Roman"/>
              <a:ea typeface="Times New Roman"/>
              <a:cs typeface="Times New Roman"/>
              <a:sym typeface="Times New Roman"/>
            </a:endParaRPr>
          </a:p>
          <a:p>
            <a:pPr marL="0" lvl="0" indent="457200" algn="l" rtl="0">
              <a:spcBef>
                <a:spcPts val="1600"/>
              </a:spcBef>
              <a:spcAft>
                <a:spcPts val="0"/>
              </a:spcAft>
              <a:buNone/>
            </a:pPr>
            <a:r>
              <a:rPr lang="en-GB" sz="1200">
                <a:solidFill>
                  <a:srgbClr val="202124"/>
                </a:solidFill>
                <a:highlight>
                  <a:srgbClr val="FFFFFF"/>
                </a:highlight>
                <a:latin typeface="Arial"/>
                <a:ea typeface="Arial"/>
                <a:cs typeface="Arial"/>
                <a:sym typeface="Arial"/>
              </a:rPr>
              <a:t> </a:t>
            </a:r>
            <a:r>
              <a:rPr lang="en-GB" sz="1200" b="1">
                <a:solidFill>
                  <a:srgbClr val="202124"/>
                </a:solidFill>
                <a:highlight>
                  <a:srgbClr val="FFFFFF"/>
                </a:highlight>
                <a:latin typeface="Arial"/>
                <a:ea typeface="Arial"/>
                <a:cs typeface="Arial"/>
                <a:sym typeface="Arial"/>
              </a:rPr>
              <a:t>Reads and executes setup.</a:t>
            </a:r>
            <a:r>
              <a:rPr lang="en-GB" sz="1200">
                <a:solidFill>
                  <a:srgbClr val="202124"/>
                </a:solidFill>
                <a:highlight>
                  <a:srgbClr val="FFFFFF"/>
                </a:highlight>
                <a:latin typeface="Arial"/>
                <a:ea typeface="Arial"/>
                <a:cs typeface="Arial"/>
                <a:sym typeface="Arial"/>
              </a:rPr>
              <a:t> </a:t>
            </a:r>
            <a:r>
              <a:rPr lang="en-GB" sz="1200" b="1">
                <a:solidFill>
                  <a:srgbClr val="202124"/>
                </a:solidFill>
                <a:highlight>
                  <a:srgbClr val="FFFFFF"/>
                </a:highlight>
                <a:latin typeface="Arial"/>
                <a:ea typeface="Arial"/>
                <a:cs typeface="Arial"/>
                <a:sym typeface="Arial"/>
              </a:rPr>
              <a:t>bash script in the current shell</a:t>
            </a:r>
            <a:r>
              <a:rPr lang="en-GB" sz="1200">
                <a:solidFill>
                  <a:srgbClr val="202124"/>
                </a:solidFill>
                <a:highlight>
                  <a:srgbClr val="FFFFFF"/>
                </a:highlight>
                <a:latin typeface="Arial"/>
                <a:ea typeface="Arial"/>
                <a:cs typeface="Arial"/>
                <a:sym typeface="Arial"/>
              </a:rPr>
              <a:t>.</a:t>
            </a:r>
            <a:endParaRPr sz="1200">
              <a:solidFill>
                <a:srgbClr val="202124"/>
              </a:solidFill>
              <a:highlight>
                <a:srgbClr val="FFFFFF"/>
              </a:highlight>
              <a:latin typeface="Arial"/>
              <a:ea typeface="Arial"/>
              <a:cs typeface="Arial"/>
              <a:sym typeface="Arial"/>
            </a:endParaRPr>
          </a:p>
          <a:p>
            <a:pPr marL="457200" lvl="0" indent="-304800" algn="l" rtl="0">
              <a:spcBef>
                <a:spcPts val="1600"/>
              </a:spcBef>
              <a:spcAft>
                <a:spcPts val="0"/>
              </a:spcAft>
              <a:buSzPts val="1200"/>
              <a:buFont typeface="Arial"/>
              <a:buChar char="●"/>
            </a:pPr>
            <a:r>
              <a:rPr lang="en-GB" sz="1200">
                <a:latin typeface="Arial"/>
                <a:ea typeface="Arial"/>
                <a:cs typeface="Arial"/>
                <a:sym typeface="Arial"/>
              </a:rPr>
              <a:t>After sourcing the bash file we have to launch the ros file from the folder using the command  </a:t>
            </a:r>
            <a:r>
              <a:rPr lang="en-GB" sz="1200" u="sng">
                <a:latin typeface="Arial"/>
                <a:ea typeface="Arial"/>
                <a:cs typeface="Arial"/>
                <a:sym typeface="Arial"/>
              </a:rPr>
              <a:t>roslaunch ‘respective folder’ ‘launch file’</a:t>
            </a:r>
            <a:r>
              <a:rPr lang="en-GB" sz="1200">
                <a:latin typeface="Arial"/>
                <a:ea typeface="Arial"/>
                <a:cs typeface="Arial"/>
                <a:sym typeface="Arial"/>
              </a:rPr>
              <a:t> </a:t>
            </a:r>
            <a:endParaRPr sz="1200">
              <a:latin typeface="Arial"/>
              <a:ea typeface="Arial"/>
              <a:cs typeface="Arial"/>
              <a:sym typeface="Arial"/>
            </a:endParaRPr>
          </a:p>
          <a:p>
            <a:pPr marL="0" lvl="0" indent="457200" algn="l" rtl="0">
              <a:spcBef>
                <a:spcPts val="1600"/>
              </a:spcBef>
              <a:spcAft>
                <a:spcPts val="0"/>
              </a:spcAft>
              <a:buNone/>
            </a:pPr>
            <a:endParaRPr sz="1200">
              <a:solidFill>
                <a:srgbClr val="202124"/>
              </a:solidFill>
              <a:highlight>
                <a:srgbClr val="FFFFFF"/>
              </a:highlight>
              <a:latin typeface="Arial"/>
              <a:ea typeface="Arial"/>
              <a:cs typeface="Arial"/>
              <a:sym typeface="Arial"/>
            </a:endParaRPr>
          </a:p>
          <a:p>
            <a:pPr marL="0" lvl="0" indent="457200" algn="l" rtl="0">
              <a:spcBef>
                <a:spcPts val="1600"/>
              </a:spcBef>
              <a:spcAft>
                <a:spcPts val="1600"/>
              </a:spcAft>
              <a:buNone/>
            </a:pPr>
            <a:endParaRPr sz="1200">
              <a:solidFill>
                <a:srgbClr val="202124"/>
              </a:solidFill>
              <a:highlight>
                <a:srgbClr val="FFFFFF"/>
              </a:highlight>
              <a:latin typeface="Arial"/>
              <a:ea typeface="Arial"/>
              <a:cs typeface="Arial"/>
              <a:sym typeface="Arial"/>
            </a:endParaRPr>
          </a:p>
        </p:txBody>
      </p:sp>
      <p:pic>
        <p:nvPicPr>
          <p:cNvPr id="267" name="Google Shape;267;p23"/>
          <p:cNvPicPr preferRelativeResize="0"/>
          <p:nvPr/>
        </p:nvPicPr>
        <p:blipFill>
          <a:blip r:embed="rId3">
            <a:alphaModFix/>
          </a:blip>
          <a:stretch>
            <a:fillRect/>
          </a:stretch>
        </p:blipFill>
        <p:spPr>
          <a:xfrm>
            <a:off x="1071575" y="518375"/>
            <a:ext cx="7521349" cy="1890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24"/>
          <p:cNvPicPr preferRelativeResize="0"/>
          <p:nvPr/>
        </p:nvPicPr>
        <p:blipFill>
          <a:blip r:embed="rId3">
            <a:alphaModFix/>
          </a:blip>
          <a:stretch>
            <a:fillRect/>
          </a:stretch>
        </p:blipFill>
        <p:spPr>
          <a:xfrm>
            <a:off x="1040950" y="857250"/>
            <a:ext cx="7807100" cy="3959700"/>
          </a:xfrm>
          <a:prstGeom prst="rect">
            <a:avLst/>
          </a:prstGeom>
          <a:noFill/>
          <a:ln>
            <a:noFill/>
          </a:ln>
        </p:spPr>
      </p:pic>
      <p:sp>
        <p:nvSpPr>
          <p:cNvPr id="273" name="Google Shape;273;p24"/>
          <p:cNvSpPr txBox="1"/>
          <p:nvPr/>
        </p:nvSpPr>
        <p:spPr>
          <a:xfrm>
            <a:off x="1040950" y="255125"/>
            <a:ext cx="754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This is how the launch file works and this command launches the .launch file,</a:t>
            </a:r>
            <a:endParaRPr>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5"/>
          <p:cNvSpPr txBox="1">
            <a:spLocks noGrp="1"/>
          </p:cNvSpPr>
          <p:nvPr>
            <p:ph type="title"/>
          </p:nvPr>
        </p:nvSpPr>
        <p:spPr>
          <a:xfrm>
            <a:off x="3154875" y="21963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Electrical part of Mars rover</a:t>
            </a:r>
            <a:endParaRPr/>
          </a:p>
        </p:txBody>
      </p:sp>
      <p:sp>
        <p:nvSpPr>
          <p:cNvPr id="279" name="Google Shape;279;p25"/>
          <p:cNvSpPr txBox="1">
            <a:spLocks noGrp="1"/>
          </p:cNvSpPr>
          <p:nvPr>
            <p:ph type="body" idx="1"/>
          </p:nvPr>
        </p:nvSpPr>
        <p:spPr>
          <a:xfrm>
            <a:off x="3255525" y="2227850"/>
            <a:ext cx="4490400" cy="8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896</Words>
  <Application>Microsoft Office PowerPoint</Application>
  <PresentationFormat>On-screen Show (16:9)</PresentationFormat>
  <Paragraphs>66</Paragraphs>
  <Slides>16</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Montserrat</vt:lpstr>
      <vt:lpstr>Lato</vt:lpstr>
      <vt:lpstr>Times New Roman</vt:lpstr>
      <vt:lpstr>Calibri</vt:lpstr>
      <vt:lpstr>Arial</vt:lpstr>
      <vt:lpstr>Focus</vt:lpstr>
      <vt:lpstr>IE Sight Mars Rover</vt:lpstr>
      <vt:lpstr>We will be looking into the simulation of rover also the electrical  components required for building a rover</vt:lpstr>
      <vt:lpstr>Computer Simulation  Using ROS</vt:lpstr>
      <vt:lpstr>What is ROS ?</vt:lpstr>
      <vt:lpstr>Why do we need ROS to simulate ?</vt:lpstr>
      <vt:lpstr>Understanding the process step by step:</vt:lpstr>
      <vt:lpstr>PowerPoint Presentation</vt:lpstr>
      <vt:lpstr>PowerPoint Presentation</vt:lpstr>
      <vt:lpstr>Electrical part of Mars rover</vt:lpstr>
      <vt:lpstr>Components we used for IE Rover,</vt:lpstr>
      <vt:lpstr>Power supply of our Rover,</vt:lpstr>
      <vt:lpstr>Vehicle motion control</vt:lpstr>
      <vt:lpstr>Sensors:</vt:lpstr>
      <vt:lpstr>Science Instruments:-</vt:lpstr>
      <vt:lpstr>3D model of the perseverance made by NASA</vt:lpstr>
      <vt:lpstr>Our core team: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 Sight Mars Rover</dc:title>
  <cp:lastModifiedBy>darshan s</cp:lastModifiedBy>
  <cp:revision>1</cp:revision>
  <dcterms:modified xsi:type="dcterms:W3CDTF">2022-04-08T11:19:55Z</dcterms:modified>
</cp:coreProperties>
</file>